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04" r:id="rId9"/>
    <p:sldId id="406" r:id="rId10"/>
    <p:sldId id="409" r:id="rId11"/>
    <p:sldId id="410" r:id="rId12"/>
    <p:sldId id="399" r:id="rId13"/>
    <p:sldId id="407" r:id="rId14"/>
    <p:sldId id="380" r:id="rId15"/>
    <p:sldId id="381" r:id="rId16"/>
    <p:sldId id="395" r:id="rId17"/>
    <p:sldId id="405"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410"/>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7F7F7F"/>
    <a:srgbClr val="FF0000"/>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5" autoAdjust="0"/>
    <p:restoredTop sz="92927" autoAdjust="0"/>
  </p:normalViewPr>
  <p:slideViewPr>
    <p:cSldViewPr snapToGrid="0">
      <p:cViewPr>
        <p:scale>
          <a:sx n="100" d="100"/>
          <a:sy n="100" d="100"/>
        </p:scale>
        <p:origin x="996" y="30"/>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2019/7/23</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2019/7/23</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4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slideLayout" Target="../slideLayouts/slideLayout5.xml"/><Relationship Id="rId7" Type="http://schemas.openxmlformats.org/officeDocument/2006/relationships/image" Target="../media/image391.png"/><Relationship Id="rId12" Type="http://schemas.openxmlformats.org/officeDocument/2006/relationships/image" Target="../media/image4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0.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47.png"/><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659147" y="1875054"/>
            <a:ext cx="7463412"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下杵降下開始の瞬間に流体抗力および圧力勾配による力で粒子が金型内に引き込まれる。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353457" y="1420374"/>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618177" y="191178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59147" y="2942031"/>
            <a:ext cx="7379301"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4330" y="3410761"/>
            <a:ext cx="2825740" cy="211930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353457" y="2487351"/>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618177" y="297876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020264"/>
            <a:ext cx="768499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効果が充填に与える影響が明らかとなった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a16="http://schemas.microsoft.com/office/drawing/2014/main" xmlns=""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212" y="3465251"/>
            <a:ext cx="2825740" cy="2119305"/>
          </a:xfrm>
          <a:prstGeom prst="rect">
            <a:avLst/>
          </a:prstGeom>
        </p:spPr>
      </p:pic>
      <p:sp>
        <p:nvSpPr>
          <p:cNvPr id="12" name="下矢印 11">
            <a:extLst>
              <a:ext uri="{FF2B5EF4-FFF2-40B4-BE49-F238E27FC236}">
                <a16:creationId xmlns:a16="http://schemas.microsoft.com/office/drawing/2014/main" xmlns="" id="{F75BD82B-1F2C-8D48-ABC6-4DCF09391D73}"/>
              </a:ext>
            </a:extLst>
          </p:cNvPr>
          <p:cNvSpPr/>
          <p:nvPr/>
        </p:nvSpPr>
        <p:spPr>
          <a:xfrm rot="16200000">
            <a:off x="602851" y="563788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117867" y="5746292"/>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吸引効果による充填効率の最適化につながる</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xmlns=""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xmlns=""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xmlns=""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xmlns=""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xmlns=""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xmlns=""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xmlns=""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xmlns=""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xmlns=""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xmlns=""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xmlns=""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xmlns=""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xmlns=""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99959" y="1035280"/>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288921" y="2584871"/>
            <a:ext cx="4455094"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279591" y="4033304"/>
            <a:ext cx="4460064"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低圧領域ができることによって粒子にどのように力が作用するのかが明らかにされていない。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3978871" y="3586909"/>
            <a:ext cx="4760784"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力の作用の仕方が不明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効果において重要とされている下杵の降下速度への依存性が明らかにされていない。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xmlns="" id="{974C79EA-8A63-4D4B-8A89-C03D922E2A75}"/>
              </a:ext>
            </a:extLst>
          </p:cNvPr>
          <p:cNvSpPr/>
          <p:nvPr/>
        </p:nvSpPr>
        <p:spPr>
          <a:xfrm>
            <a:off x="4244040" y="5176364"/>
            <a:ext cx="45719"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下杵の降下速度への依存性が不明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用いて吸引効果が充填に</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与える</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影響</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49" y="1160575"/>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xmlns="" id="{F1AC2105-0F59-4A46-9E16-210D44C4474F}"/>
              </a:ext>
            </a:extLst>
          </p:cNvPr>
          <p:cNvPicPr>
            <a:picLocks noChangeAspect="1"/>
          </p:cNvPicPr>
          <p:nvPr/>
        </p:nvPicPr>
        <p:blipFill rotWithShape="1">
          <a:blip r:embed="rId3">
            <a:extLst>
              <a:ext uri="{28A0092B-C50C-407E-A947-70E740481C1C}">
                <a14:useLocalDpi xmlns:a14="http://schemas.microsoft.com/office/drawing/2010/main" val="0"/>
              </a:ext>
            </a:extLst>
          </a:blip>
          <a:srcRect l="9814" r="10051"/>
          <a:stretch/>
        </p:blipFill>
        <p:spPr>
          <a:xfrm>
            <a:off x="6881012" y="1391408"/>
            <a:ext cx="2011376" cy="2510008"/>
          </a:xfrm>
          <a:prstGeom prst="rect">
            <a:avLst/>
          </a:prstGeom>
          <a:ln w="19050">
            <a:solidFill>
              <a:schemeClr val="tx1"/>
            </a:solidFill>
          </a:ln>
        </p:spPr>
      </p:pic>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560113" y="1721617"/>
            <a:ext cx="6172555"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の干渉</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や体系の小ささにより実験では現象の観測が難しい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速度を任意の値に設定することが難しい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524113" y="1770101"/>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51840" y="2960499"/>
            <a:ext cx="616803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数値シミュレーションなら分析できる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232661" y="5560149"/>
            <a:ext cx="480140" cy="35458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300" y="5583212"/>
            <a:ext cx="580963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粒子の流入の様子を視覚的に確認できた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4530536" y="3218021"/>
            <a:ext cx="635944"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p:cNvCxnSpPr>
          <p:nvPr/>
        </p:nvCxnSpPr>
        <p:spPr>
          <a:xfrm flipH="1">
            <a:off x="5129796" y="3304231"/>
            <a:ext cx="692935" cy="176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798294" y="2920380"/>
            <a:ext cx="2788658" cy="830997"/>
          </a:xfrm>
          <a:prstGeom prst="rect">
            <a:avLst/>
          </a:prstGeom>
          <a:noFill/>
        </p:spPr>
        <p:txBody>
          <a:bodyPr wrap="square" rtlCol="0">
            <a:spAutoFit/>
          </a:bodyPr>
          <a:lstStyle/>
          <a:p>
            <a:r>
              <a:rPr lang="ja-JP" altLang="en-US" sz="2400" dirty="0" smtClean="0"/>
              <a:t>側面部分に空気が溜まっている</a:t>
            </a:r>
            <a:endParaRPr lang="en-US" altLang="ja-JP" sz="2400"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0-#ppt_w/2"/>
                                          </p:val>
                                        </p:tav>
                                        <p:tav tm="100000">
                                          <p:val>
                                            <p:strVal val="#ppt_x"/>
                                          </p:val>
                                        </p:tav>
                                      </p:tavLst>
                                    </p:anim>
                                    <p:anim calcmode="lin" valueType="num">
                                      <p:cBhvr additive="base">
                                        <p:cTn id="52" dur="5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0-#ppt_w/2"/>
                                          </p:val>
                                        </p:tav>
                                        <p:tav tm="100000">
                                          <p:val>
                                            <p:strVal val="#ppt_x"/>
                                          </p:val>
                                        </p:tav>
                                      </p:tavLst>
                                    </p:anim>
                                    <p:anim calcmode="lin" valueType="num">
                                      <p:cBhvr additive="base">
                                        <p:cTn id="5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repeatCount="indefinite" fill="hold" display="0">
                  <p:stCondLst>
                    <p:cond delay="indefinite"/>
                  </p:stCondLst>
                </p:cTn>
                <p:tgtEl>
                  <p:spTgt spid="7"/>
                </p:tgtEl>
              </p:cMediaNode>
            </p:video>
            <p:video>
              <p:cMediaNode vol="80000">
                <p:cTn id="58"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xmlns=""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a:t>大きさがばらばらのピーク</a:t>
            </a:r>
            <a:endParaRPr lang="en-US" altLang="ja-JP" sz="2400" dirty="0"/>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xmlns=""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6">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①流体</a:t>
            </a:r>
            <a:r>
              <a:rPr kumimoji="1" lang="ja-JP" altLang="en-US" dirty="0">
                <a:latin typeface="Times New Roman" panose="02020603050405020304" pitchFamily="18" charset="0"/>
                <a:cs typeface="Times New Roman" panose="02020603050405020304" pitchFamily="18" charset="0"/>
              </a:rPr>
              <a:t>抗力</a:t>
            </a: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②圧力</a:t>
            </a:r>
            <a:r>
              <a:rPr kumimoji="1" lang="ja-JP" altLang="en-US" dirty="0">
                <a:latin typeface="Times New Roman" panose="02020603050405020304" pitchFamily="18" charset="0"/>
                <a:cs typeface="Times New Roman" panose="02020603050405020304" pitchFamily="18" charset="0"/>
              </a:rPr>
              <a:t>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③重力</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5829300" y="3384637"/>
            <a:ext cx="3228973" cy="369332"/>
          </a:xfrm>
          <a:prstGeom prst="rect">
            <a:avLst/>
          </a:prstGeom>
          <a:noFill/>
        </p:spPr>
        <p:txBody>
          <a:bodyPr wrap="square" rtlCol="0">
            <a:spAutoFit/>
          </a:bodyPr>
          <a:lstStyle/>
          <a:p>
            <a:pPr algn="ctr"/>
            <a:r>
              <a:rPr lang="ja-JP" altLang="en-US" dirty="0" smtClean="0"/>
              <a:t>下杵降下開始の瞬間</a:t>
            </a:r>
            <a:r>
              <a:rPr lang="en-US" altLang="ja-JP" dirty="0" smtClean="0"/>
              <a:t>(</a:t>
            </a:r>
            <a:r>
              <a:rPr lang="en-US" altLang="ja-JP"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xmlns=""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7"/>
                <a:stretch>
                  <a:fillRect t="-119643" b="-169643"/>
                </a:stretch>
              </a:blipFill>
            </p:spPr>
            <p:txBody>
              <a:bodyPr/>
              <a:lstStyle/>
              <a:p>
                <a:r>
                  <a:rPr lang="ja-JP" altLang="en-US">
                    <a:noFill/>
                  </a:rPr>
                  <a:t> </a:t>
                </a:r>
              </a:p>
            </p:txBody>
          </p:sp>
        </mc:Fallback>
      </mc:AlternateContent>
      <p:sp>
        <p:nvSpPr>
          <p:cNvPr id="12" name="テキスト ボックス 11"/>
          <p:cNvSpPr txBox="1"/>
          <p:nvPr/>
        </p:nvSpPr>
        <p:spPr>
          <a:xfrm>
            <a:off x="7210494" y="4911005"/>
            <a:ext cx="438320" cy="369332"/>
          </a:xfrm>
          <a:prstGeom prst="rect">
            <a:avLst/>
          </a:prstGeom>
          <a:noFill/>
        </p:spPr>
        <p:txBody>
          <a:bodyPr wrap="square" rtlCol="0">
            <a:spAutoFit/>
          </a:bodyPr>
          <a:lstStyle/>
          <a:p>
            <a:r>
              <a:rPr kumimoji="1" lang="ja-JP" altLang="en-US" dirty="0" smtClean="0"/>
              <a:t>①</a:t>
            </a:r>
            <a:endParaRPr kumimoji="1" lang="ja-JP" altLang="en-US" dirty="0"/>
          </a:p>
        </p:txBody>
      </p:sp>
      <p:sp>
        <p:nvSpPr>
          <p:cNvPr id="35" name="テキスト ボックス 34"/>
          <p:cNvSpPr txBox="1"/>
          <p:nvPr/>
        </p:nvSpPr>
        <p:spPr>
          <a:xfrm>
            <a:off x="7811062" y="4911005"/>
            <a:ext cx="438320" cy="369332"/>
          </a:xfrm>
          <a:prstGeom prst="rect">
            <a:avLst/>
          </a:prstGeom>
          <a:noFill/>
        </p:spPr>
        <p:txBody>
          <a:bodyPr wrap="square" rtlCol="0">
            <a:spAutoFit/>
          </a:bodyPr>
          <a:lstStyle/>
          <a:p>
            <a:r>
              <a:rPr lang="ja-JP" altLang="en-US" dirty="0"/>
              <a:t>②</a:t>
            </a:r>
            <a:endParaRPr kumimoji="1" lang="ja-JP" altLang="en-US" dirty="0"/>
          </a:p>
        </p:txBody>
      </p:sp>
      <p:sp>
        <p:nvSpPr>
          <p:cNvPr id="36" name="テキスト ボックス 35"/>
          <p:cNvSpPr txBox="1"/>
          <p:nvPr/>
        </p:nvSpPr>
        <p:spPr>
          <a:xfrm>
            <a:off x="8378424" y="4901504"/>
            <a:ext cx="438320" cy="369332"/>
          </a:xfrm>
          <a:prstGeom prst="rect">
            <a:avLst/>
          </a:prstGeom>
          <a:noFill/>
        </p:spPr>
        <p:txBody>
          <a:bodyPr wrap="square" rtlCol="0">
            <a:spAutoFit/>
          </a:bodyPr>
          <a:lstStyle/>
          <a:p>
            <a:r>
              <a:rPr lang="ja-JP" altLang="en-US" dirty="0"/>
              <a:t>③</a:t>
            </a:r>
            <a:endParaRPr kumimoji="1" lang="ja-JP" altLang="en-US" dirty="0"/>
          </a:p>
        </p:txBody>
      </p:sp>
      <p:sp>
        <p:nvSpPr>
          <p:cNvPr id="37" name="テキスト ボックス 36">
            <a:extLst>
              <a:ext uri="{FF2B5EF4-FFF2-40B4-BE49-F238E27FC236}">
                <a16:creationId xmlns:a16="http://schemas.microsoft.com/office/drawing/2014/main" xmlns="" id="{2593B1A0-6823-834D-BB53-4E3E518EA3D6}"/>
              </a:ext>
            </a:extLst>
          </p:cNvPr>
          <p:cNvSpPr txBox="1"/>
          <p:nvPr/>
        </p:nvSpPr>
        <p:spPr>
          <a:xfrm>
            <a:off x="5809348" y="4051938"/>
            <a:ext cx="2986888" cy="369332"/>
          </a:xfrm>
          <a:prstGeom prst="rect">
            <a:avLst/>
          </a:prstGeom>
          <a:noFill/>
        </p:spPr>
        <p:txBody>
          <a:bodyPr wrap="square" rtlCol="0">
            <a:spAutoFit/>
          </a:bodyPr>
          <a:lstStyle/>
          <a:p>
            <a:r>
              <a:rPr lang="ja-JP" altLang="en-US" dirty="0" smtClean="0"/>
              <a:t>固相の運動方程式</a:t>
            </a:r>
            <a:endParaRPr lang="en-US" altLang="ja-JP"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22" y="1080365"/>
            <a:ext cx="4434235" cy="443423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553215" y="3551616"/>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a:t>
            </a:r>
            <a:r>
              <a:rPr kumimoji="1" lang="ja-JP" altLang="en-US" sz="2400" dirty="0" err="1" smtClean="0"/>
              <a:t>狭めらる</a:t>
            </a:r>
            <a:endParaRPr kumimoji="1" lang="ja-JP" altLang="en-US" sz="2400" dirty="0"/>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71789" y="5607759"/>
            <a:ext cx="7464288"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気泡により流入</a:t>
            </a:r>
            <a:r>
              <a:rPr lang="ja-JP" altLang="en-US" sz="2400" dirty="0">
                <a:solidFill>
                  <a:srgbClr val="FF0000"/>
                </a:solidFill>
                <a:latin typeface="Meiryo" panose="020B0604030504040204" pitchFamily="34" charset="-128"/>
                <a:ea typeface="Meiryo" panose="020B0604030504040204" pitchFamily="34" charset="-128"/>
              </a:rPr>
              <a:t>路が細く</a:t>
            </a:r>
            <a:r>
              <a:rPr lang="ja-JP" altLang="en-US" sz="2400" dirty="0" smtClean="0">
                <a:solidFill>
                  <a:srgbClr val="FF0000"/>
                </a:solidFill>
                <a:latin typeface="Meiryo" panose="020B0604030504040204" pitchFamily="34" charset="-128"/>
                <a:ea typeface="Meiryo" panose="020B0604030504040204" pitchFamily="34" charset="-128"/>
              </a:rPr>
              <a:t>なりフラックスが低下する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6625755" y="2130519"/>
            <a:ext cx="111050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7477004" y="53030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47611"/>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5172476" y="2058855"/>
            <a:ext cx="361278" cy="14927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040375" y="987206"/>
            <a:ext cx="3132102" cy="2003066"/>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4174253" y="3020930"/>
            <a:ext cx="840444"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442315" y="4602254"/>
            <a:ext cx="3252354" cy="461665"/>
          </a:xfrm>
          <a:prstGeom prst="rect">
            <a:avLst/>
          </a:prstGeom>
          <a:noFill/>
        </p:spPr>
        <p:txBody>
          <a:bodyPr wrap="square" rtlCol="0">
            <a:spAutoFit/>
          </a:bodyPr>
          <a:lstStyle/>
          <a:p>
            <a:r>
              <a:rPr kumimoji="1" lang="ja-JP" altLang="en-US" sz="2400" dirty="0" smtClean="0"/>
              <a:t>流入路が遮断される</a:t>
            </a:r>
            <a:endParaRPr kumimoji="1" lang="ja-JP" altLang="en-US" sz="2400" dirty="0"/>
          </a:p>
        </p:txBody>
      </p:sp>
      <p:cxnSp>
        <p:nvCxnSpPr>
          <p:cNvPr id="19" name="直線コネクタ 18"/>
          <p:cNvCxnSpPr/>
          <p:nvPr/>
        </p:nvCxnSpPr>
        <p:spPr>
          <a:xfrm>
            <a:off x="4916129" y="3828190"/>
            <a:ext cx="571905" cy="774064"/>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t="88606" b="250"/>
          <a:stretch/>
        </p:blipFill>
        <p:spPr>
          <a:xfrm>
            <a:off x="4835120" y="3785211"/>
            <a:ext cx="4057391" cy="453295"/>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4"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5" name="テキスト ボックス 34"/>
          <p:cNvSpPr txBox="1"/>
          <p:nvPr/>
        </p:nvSpPr>
        <p:spPr>
          <a:xfrm>
            <a:off x="5171768" y="4246358"/>
            <a:ext cx="3863968" cy="830997"/>
          </a:xfrm>
          <a:prstGeom prst="rect">
            <a:avLst/>
          </a:prstGeom>
          <a:noFill/>
        </p:spPr>
        <p:txBody>
          <a:bodyPr wrap="square" rtlCol="0">
            <a:spAutoFit/>
          </a:bodyPr>
          <a:lstStyle/>
          <a:p>
            <a:r>
              <a:rPr lang="ja-JP" altLang="en-US" sz="2400" dirty="0"/>
              <a:t>下杵の降下</a:t>
            </a:r>
            <a:r>
              <a:rPr lang="ja-JP" altLang="en-US" sz="2400" dirty="0" smtClean="0"/>
              <a:t>速度が大きいほど流入路が遮断されやすい</a:t>
            </a:r>
            <a:endParaRPr kumimoji="1" lang="ja-JP" altLang="en-US" sz="2400" dirty="0"/>
          </a:p>
        </p:txBody>
      </p:sp>
      <p:sp>
        <p:nvSpPr>
          <p:cNvPr id="36" name="テキスト ボックス 35"/>
          <p:cNvSpPr txBox="1"/>
          <p:nvPr/>
        </p:nvSpPr>
        <p:spPr>
          <a:xfrm>
            <a:off x="344129" y="4238506"/>
            <a:ext cx="4173890" cy="830997"/>
          </a:xfrm>
          <a:prstGeom prst="rect">
            <a:avLst/>
          </a:prstGeom>
          <a:noFill/>
        </p:spPr>
        <p:txBody>
          <a:bodyPr wrap="square" rtlCol="0">
            <a:spAutoFit/>
          </a:bodyPr>
          <a:lstStyle/>
          <a:p>
            <a:r>
              <a:rPr lang="ja-JP" altLang="en-US" sz="2400" dirty="0"/>
              <a:t>下杵の降下</a:t>
            </a:r>
            <a:r>
              <a:rPr lang="ja-JP" altLang="en-US" sz="2400" dirty="0" smtClean="0"/>
              <a:t>速度が大きいほど粒子にかかる力が大きい</a:t>
            </a:r>
            <a:endParaRPr kumimoji="1" lang="ja-JP" altLang="en-US" sz="2400" dirty="0"/>
          </a:p>
        </p:txBody>
      </p:sp>
      <p:sp>
        <p:nvSpPr>
          <p:cNvPr id="4" name="正方形/長方形 3"/>
          <p:cNvSpPr/>
          <p:nvPr/>
        </p:nvSpPr>
        <p:spPr>
          <a:xfrm>
            <a:off x="0" y="803804"/>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1504" y="1311203"/>
            <a:ext cx="4736710" cy="3552532"/>
          </a:xfrm>
          <a:prstGeom prst="rect">
            <a:avLst/>
          </a:prstGeom>
        </p:spPr>
      </p:pic>
      <p:sp>
        <p:nvSpPr>
          <p:cNvPr id="38" name="テキスト ボックス 37"/>
          <p:cNvSpPr txBox="1"/>
          <p:nvPr/>
        </p:nvSpPr>
        <p:spPr>
          <a:xfrm>
            <a:off x="2041504" y="4860386"/>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602851" y="563788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117867" y="5746292"/>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44496" y="546345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31000</TotalTime>
  <Words>1762</Words>
  <Application>Microsoft Office PowerPoint</Application>
  <PresentationFormat>画面に合わせる (4:3)</PresentationFormat>
  <Paragraphs>223</Paragraphs>
  <Slides>15</Slides>
  <Notes>11</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3619</cp:revision>
  <dcterms:created xsi:type="dcterms:W3CDTF">2018-11-05T05:45:49Z</dcterms:created>
  <dcterms:modified xsi:type="dcterms:W3CDTF">2019-07-23T01:04:06Z</dcterms:modified>
</cp:coreProperties>
</file>